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57" r:id="rId5"/>
    <p:sldId id="259" r:id="rId6"/>
    <p:sldId id="260" r:id="rId7"/>
    <p:sldId id="274" r:id="rId8"/>
    <p:sldId id="275" r:id="rId9"/>
    <p:sldId id="261" r:id="rId10"/>
    <p:sldId id="264" r:id="rId11"/>
    <p:sldId id="265" r:id="rId12"/>
    <p:sldId id="266" r:id="rId13"/>
    <p:sldId id="267" r:id="rId14"/>
    <p:sldId id="268" r:id="rId15"/>
    <p:sldId id="276" r:id="rId16"/>
    <p:sldId id="269" r:id="rId17"/>
    <p:sldId id="272" r:id="rId18"/>
    <p:sldId id="278" r:id="rId19"/>
    <p:sldId id="273" r:id="rId20"/>
    <p:sldId id="277" r:id="rId21"/>
    <p:sldId id="270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C58C6-124C-1BE2-42C0-1EF592556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61DCF-2072-3C32-B039-E678539C3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AF4C4-ACB4-041B-978B-A918779AB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C245-9DAB-486F-A1F4-5E8EFE489CEA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3A6A6-C4E5-8287-29CC-7C2CA6385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C5ECC-C946-DDF1-DD9F-FFDCD4F4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D9A7-E94D-4375-8CCE-895062F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59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1EAA4-3E33-439D-5D4C-569A53CA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65FC89-13CF-9B49-491D-AE2C4E92A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0D952-79B6-187A-166D-BF77B9FC4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C245-9DAB-486F-A1F4-5E8EFE489CEA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857B6-E7DB-F0E9-61A1-4E6BAF89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CE0FF-EED2-19F1-4CAF-5C026BBC5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D9A7-E94D-4375-8CCE-895062F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54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54478C-48D1-C451-6C52-8F57EDAF8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E294B8-2644-8C4D-EC0F-375EA9F9C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6CAF1-6A34-BB1D-B86A-1D1B656B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C245-9DAB-486F-A1F4-5E8EFE489CEA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A7168-EF47-B213-992B-44F265A27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C49BB-B9B9-27A4-95F5-D5BEF719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D9A7-E94D-4375-8CCE-895062F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65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A0265-E6D2-CF6F-727E-01BDD9F81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00204-5BF5-AAF7-4109-1AE306D9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2A3F7-EE88-DE20-D5A1-24F73B93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C245-9DAB-486F-A1F4-5E8EFE489CEA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9A7D1-5CE4-9323-FEFD-B0704B92A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A90ED-F685-62B6-18E1-A10329EC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D9A7-E94D-4375-8CCE-895062F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6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C2461-655D-6FB3-D00B-A3C18BD0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6B140-69D1-DD72-B0C9-99F5FDE02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26E3D-8B96-FF1C-A274-053CAD92A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C245-9DAB-486F-A1F4-5E8EFE489CEA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6FF8F-293E-7F9D-6040-1DEB5B53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955BA-3B19-51C5-A567-2F3DCB66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D9A7-E94D-4375-8CCE-895062F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F9477-307E-2CDA-EE29-8DCE74C4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D42C8-DFFA-3C94-8D18-42D183598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B2BBA-2117-F6E6-79BA-F14F0C6F7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FFECD-2F3A-844E-4F14-BAF0DBFBE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C245-9DAB-486F-A1F4-5E8EFE489CEA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FA3E0-AC8E-5066-6CEE-EEA4AE1FF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F6160-5F71-8D14-4809-ADECA6C8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D9A7-E94D-4375-8CCE-895062F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46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65207-D81F-FEA6-EAEA-C17AC6F29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7E3A6-966C-5E1E-3121-44543B83C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02334-CBDC-C9EC-8BC6-260C4F4C9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FEFA80-7F09-13BB-C832-B017203E9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DBF87F-44D3-7262-94F1-90FBD49D9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F548E2-CC2B-4269-77D7-C39A17ADA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C245-9DAB-486F-A1F4-5E8EFE489CEA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EC219D-7A54-8221-80FB-0DF3110B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131038-FE21-490E-5D83-BECE0DC8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D9A7-E94D-4375-8CCE-895062F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2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5CEA-364A-A851-33CF-537D17AD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2F007D-01FF-6C27-B6C2-FC1BD28A9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C245-9DAB-486F-A1F4-5E8EFE489CEA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C8D40-DCAD-0E1B-1FF5-5C28BCFA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85ED2-24F4-F126-71B7-30F644BE1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D9A7-E94D-4375-8CCE-895062F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4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413CC-D746-0FFC-5251-6EAD7AEE2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C245-9DAB-486F-A1F4-5E8EFE489CEA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D8882-422E-E501-D928-5E0A52461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BE20B-D647-C444-075F-4E600111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D9A7-E94D-4375-8CCE-895062F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13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1ECAB-7E43-1312-AAF2-6FB33F2FE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2663-D189-76B7-6AB7-FF891ADDF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854E3-389B-B4B9-A608-61CBE064B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B59EE-FDF8-7F30-A6D7-F7F60422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C245-9DAB-486F-A1F4-5E8EFE489CEA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97851-DD72-A479-CC5C-D3D155D61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EDB0D-54DF-2B25-8551-29CBDA5D9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D9A7-E94D-4375-8CCE-895062F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9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468BF-060D-21E2-4C25-E8EFB8A8A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E7E7CC-6EB6-472A-5854-85039DFFC0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BEB1B-7CEA-A280-0B7E-72CCF7A44F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C0321-A1FC-CE6B-F6EB-2BF8444CF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C245-9DAB-486F-A1F4-5E8EFE489CEA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07ECD4-E33A-D760-5EC2-C2811C651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E4962-B41E-F27A-2790-1A53407C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D9A7-E94D-4375-8CCE-895062F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4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2DE81-551B-C674-E4BD-9DDE83D09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AB58E-B06A-E104-DFBB-CFEB04A56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FA573-3A1F-FB43-B37F-56836EF99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34C245-9DAB-486F-A1F4-5E8EFE489CEA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672E0-913A-DCF2-9866-07FD96683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9F611-6139-613F-D31C-D34DEE000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5ED9A7-E94D-4375-8CCE-895062F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62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4972F-6533-0CDA-9EBC-E7E225D29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Colossal Avian Changes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B9EE5-D7AB-0CCE-A4E2-73B03912C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8/13/2024</a:t>
            </a:r>
          </a:p>
          <a:p>
            <a:r>
              <a:rPr lang="en-US" dirty="0"/>
              <a:t>Matthew Zhang</a:t>
            </a:r>
          </a:p>
        </p:txBody>
      </p:sp>
    </p:spTree>
    <p:extLst>
      <p:ext uri="{BB962C8B-B14F-4D97-AF65-F5344CB8AC3E}">
        <p14:creationId xmlns:p14="http://schemas.microsoft.com/office/powerpoint/2010/main" val="2965009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4972F-6533-0CDA-9EBC-E7E225D29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Motor 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B9EE5-D7AB-0CCE-A4E2-73B03912C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5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ECB33-00C4-E8D1-02E8-D1356CC7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547E47-703E-F312-93F9-8AFB70B99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044332"/>
              </p:ext>
            </p:extLst>
          </p:nvPr>
        </p:nvGraphicFramePr>
        <p:xfrm>
          <a:off x="2701860" y="4814094"/>
          <a:ext cx="7086515" cy="1346200"/>
        </p:xfrm>
        <a:graphic>
          <a:graphicData uri="http://schemas.openxmlformats.org/drawingml/2006/table">
            <a:tbl>
              <a:tblPr/>
              <a:tblGrid>
                <a:gridCol w="1825477">
                  <a:extLst>
                    <a:ext uri="{9D8B030D-6E8A-4147-A177-3AD203B41FA5}">
                      <a16:colId xmlns:a16="http://schemas.microsoft.com/office/drawing/2014/main" val="1694996924"/>
                    </a:ext>
                  </a:extLst>
                </a:gridCol>
                <a:gridCol w="2252690">
                  <a:extLst>
                    <a:ext uri="{9D8B030D-6E8A-4147-A177-3AD203B41FA5}">
                      <a16:colId xmlns:a16="http://schemas.microsoft.com/office/drawing/2014/main" val="4086884642"/>
                    </a:ext>
                  </a:extLst>
                </a:gridCol>
                <a:gridCol w="1373273">
                  <a:extLst>
                    <a:ext uri="{9D8B030D-6E8A-4147-A177-3AD203B41FA5}">
                      <a16:colId xmlns:a16="http://schemas.microsoft.com/office/drawing/2014/main" val="3077920297"/>
                    </a:ext>
                  </a:extLst>
                </a:gridCol>
                <a:gridCol w="1635075">
                  <a:extLst>
                    <a:ext uri="{9D8B030D-6E8A-4147-A177-3AD203B41FA5}">
                      <a16:colId xmlns:a16="http://schemas.microsoft.com/office/drawing/2014/main" val="16640562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BA2826 1030 KV (Baseline)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BA3520 970 KV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TP 3630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845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Diameter (mm)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35.6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43.5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 36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75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Length (mm)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46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 60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194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Weight (g)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 252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4170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Continuous Power (W)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1550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 900 (1800 max)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489957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579762A-17C1-AEDD-B8A6-81A23CA6F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75" y="1625551"/>
            <a:ext cx="3239570" cy="2810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47CB97-EC84-742F-2ECA-F3A101D74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313" y="1725352"/>
            <a:ext cx="3079374" cy="2710687"/>
          </a:xfrm>
          <a:prstGeom prst="rect">
            <a:avLst/>
          </a:prstGeom>
        </p:spPr>
      </p:pic>
      <p:pic>
        <p:nvPicPr>
          <p:cNvPr id="1026" name="Picture 2" descr="TP Power TP3630-CM 7000kv (3S) Brushless Motor TP3630-CM with 5mm shaft">
            <a:extLst>
              <a:ext uri="{FF2B5EF4-FFF2-40B4-BE49-F238E27FC236}">
                <a16:creationId xmlns:a16="http://schemas.microsoft.com/office/drawing/2014/main" id="{BE8149B1-429D-E88B-75CB-AAEAF5426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683" y="1787255"/>
            <a:ext cx="3626415" cy="248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928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D519-703B-B841-2D3C-ED2067FB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(Baseline)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8F1DF-CAAE-6992-FA80-BAB944E59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987" y="1493797"/>
            <a:ext cx="5644337" cy="523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54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D519-703B-B841-2D3C-ED2067FB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(BA3520)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07EF9-B19A-1578-E0CD-2F9997B1C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24"/>
          <a:stretch/>
        </p:blipFill>
        <p:spPr>
          <a:xfrm>
            <a:off x="762236" y="1967579"/>
            <a:ext cx="3616242" cy="45021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77C606-8542-EC51-DA8E-2465181C061B}"/>
              </a:ext>
            </a:extLst>
          </p:cNvPr>
          <p:cNvCxnSpPr/>
          <p:nvPr/>
        </p:nvCxnSpPr>
        <p:spPr>
          <a:xfrm flipV="1">
            <a:off x="3040697" y="4839205"/>
            <a:ext cx="0" cy="51435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F8D098-4E75-FB17-1452-18A5CAA325F8}"/>
              </a:ext>
            </a:extLst>
          </p:cNvPr>
          <p:cNvSpPr txBox="1"/>
          <p:nvPr/>
        </p:nvSpPr>
        <p:spPr>
          <a:xfrm>
            <a:off x="2251225" y="5823264"/>
            <a:ext cx="2424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 shifted up:</a:t>
            </a:r>
          </a:p>
          <a:p>
            <a:r>
              <a:rPr lang="en-US" dirty="0"/>
              <a:t>Need to find appropriate belt c2c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595EAA-E0C6-6BC5-A240-BBE6FABD3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624" y="2074591"/>
            <a:ext cx="4634282" cy="42071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E0F0F6-15A1-56E8-5A4A-B99537D8F828}"/>
              </a:ext>
            </a:extLst>
          </p:cNvPr>
          <p:cNvCxnSpPr>
            <a:cxnSpLocks/>
          </p:cNvCxnSpPr>
          <p:nvPr/>
        </p:nvCxnSpPr>
        <p:spPr>
          <a:xfrm flipH="1">
            <a:off x="7613428" y="2647694"/>
            <a:ext cx="1485133" cy="88831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BEBD114-57E1-7F68-0A12-22B5BFD1EFBE}"/>
              </a:ext>
            </a:extLst>
          </p:cNvPr>
          <p:cNvSpPr txBox="1"/>
          <p:nvPr/>
        </p:nvSpPr>
        <p:spPr>
          <a:xfrm>
            <a:off x="8576923" y="1967579"/>
            <a:ext cx="1840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plate interference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3C6B5C-0932-2EEE-6BD0-733A950BCAA0}"/>
              </a:ext>
            </a:extLst>
          </p:cNvPr>
          <p:cNvCxnSpPr>
            <a:cxnSpLocks/>
          </p:cNvCxnSpPr>
          <p:nvPr/>
        </p:nvCxnSpPr>
        <p:spPr>
          <a:xfrm flipH="1" flipV="1">
            <a:off x="8115632" y="4257062"/>
            <a:ext cx="855693" cy="36599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559213-532F-C131-D8E2-4D855A891D56}"/>
              </a:ext>
            </a:extLst>
          </p:cNvPr>
          <p:cNvSpPr txBox="1"/>
          <p:nvPr/>
        </p:nvSpPr>
        <p:spPr>
          <a:xfrm>
            <a:off x="8803099" y="4623052"/>
            <a:ext cx="1387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Screw interference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82982A-B285-BB07-A8FE-8253E34A08FE}"/>
              </a:ext>
            </a:extLst>
          </p:cNvPr>
          <p:cNvSpPr txBox="1"/>
          <p:nvPr/>
        </p:nvSpPr>
        <p:spPr>
          <a:xfrm>
            <a:off x="9745418" y="3376664"/>
            <a:ext cx="2217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Recommendation: </a:t>
            </a:r>
          </a:p>
          <a:p>
            <a:r>
              <a:rPr lang="en-US" dirty="0"/>
              <a:t>- Extend chassis front-back size to make room</a:t>
            </a:r>
          </a:p>
        </p:txBody>
      </p:sp>
    </p:spTree>
    <p:extLst>
      <p:ext uri="{BB962C8B-B14F-4D97-AF65-F5344CB8AC3E}">
        <p14:creationId xmlns:p14="http://schemas.microsoft.com/office/powerpoint/2010/main" val="4159820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165981-F294-5413-C1BD-ADA05469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93" y="1389132"/>
            <a:ext cx="6634382" cy="4842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B5D519-703B-B841-2D3C-ED2067FB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(</a:t>
            </a:r>
            <a:r>
              <a:rPr lang="en-US" sz="4400" dirty="0">
                <a:effectLst/>
                <a:latin typeface="Calibri" panose="020F0502020204030204" pitchFamily="34" charset="0"/>
              </a:rPr>
              <a:t>TP 3630</a:t>
            </a:r>
            <a:r>
              <a:rPr lang="en-US" dirty="0"/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E0F0F6-15A1-56E8-5A4A-B99537D8F828}"/>
              </a:ext>
            </a:extLst>
          </p:cNvPr>
          <p:cNvCxnSpPr>
            <a:cxnSpLocks/>
          </p:cNvCxnSpPr>
          <p:nvPr/>
        </p:nvCxnSpPr>
        <p:spPr>
          <a:xfrm flipH="1">
            <a:off x="5001072" y="3320070"/>
            <a:ext cx="3412635" cy="82998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BEBD114-57E1-7F68-0A12-22B5BFD1EFBE}"/>
              </a:ext>
            </a:extLst>
          </p:cNvPr>
          <p:cNvSpPr txBox="1"/>
          <p:nvPr/>
        </p:nvSpPr>
        <p:spPr>
          <a:xfrm>
            <a:off x="7815360" y="2396740"/>
            <a:ext cx="1840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Rear support clamp mount in chassis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3C6B5C-0932-2EEE-6BD0-733A950BCAA0}"/>
              </a:ext>
            </a:extLst>
          </p:cNvPr>
          <p:cNvCxnSpPr>
            <a:cxnSpLocks/>
          </p:cNvCxnSpPr>
          <p:nvPr/>
        </p:nvCxnSpPr>
        <p:spPr>
          <a:xfrm flipH="1" flipV="1">
            <a:off x="4031952" y="5127358"/>
            <a:ext cx="294571" cy="89909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559213-532F-C131-D8E2-4D855A891D56}"/>
              </a:ext>
            </a:extLst>
          </p:cNvPr>
          <p:cNvSpPr txBox="1"/>
          <p:nvPr/>
        </p:nvSpPr>
        <p:spPr>
          <a:xfrm>
            <a:off x="1208593" y="5770369"/>
            <a:ext cx="2405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KV motor requires more aggressive ratio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02FE45-2ACD-58E0-00F0-887840076D4C}"/>
              </a:ext>
            </a:extLst>
          </p:cNvPr>
          <p:cNvCxnSpPr>
            <a:cxnSpLocks/>
          </p:cNvCxnSpPr>
          <p:nvPr/>
        </p:nvCxnSpPr>
        <p:spPr>
          <a:xfrm flipV="1">
            <a:off x="2872075" y="4943250"/>
            <a:ext cx="741545" cy="108319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C24C76-23EA-B360-0CEE-0D8F422044F1}"/>
              </a:ext>
            </a:extLst>
          </p:cNvPr>
          <p:cNvSpPr txBox="1"/>
          <p:nvPr/>
        </p:nvSpPr>
        <p:spPr>
          <a:xfrm>
            <a:off x="4525784" y="5685102"/>
            <a:ext cx="1840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 face mount plate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770B6A-B9ED-CAE4-7859-888288C09663}"/>
              </a:ext>
            </a:extLst>
          </p:cNvPr>
          <p:cNvCxnSpPr>
            <a:cxnSpLocks/>
          </p:cNvCxnSpPr>
          <p:nvPr/>
        </p:nvCxnSpPr>
        <p:spPr>
          <a:xfrm>
            <a:off x="3995130" y="4179238"/>
            <a:ext cx="36822" cy="8591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322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4972F-6533-0CDA-9EBC-E7E225D29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Chassis Design Changes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B9EE5-D7AB-0CCE-A4E2-73B03912C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74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D519-703B-B841-2D3C-ED2067FB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dimension increase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4087B-5BD1-BE71-1F0A-90307F563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12" y="1856385"/>
            <a:ext cx="6183094" cy="35649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3387DF-4F67-7964-2489-58872A0CA1A4}"/>
              </a:ext>
            </a:extLst>
          </p:cNvPr>
          <p:cNvCxnSpPr>
            <a:cxnSpLocks/>
          </p:cNvCxnSpPr>
          <p:nvPr/>
        </p:nvCxnSpPr>
        <p:spPr>
          <a:xfrm>
            <a:off x="5461852" y="4869703"/>
            <a:ext cx="484816" cy="64741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DF18C7-73FF-79E8-BC31-1BA406208E5C}"/>
              </a:ext>
            </a:extLst>
          </p:cNvPr>
          <p:cNvCxnSpPr>
            <a:cxnSpLocks/>
          </p:cNvCxnSpPr>
          <p:nvPr/>
        </p:nvCxnSpPr>
        <p:spPr>
          <a:xfrm>
            <a:off x="6301586" y="4498131"/>
            <a:ext cx="484816" cy="64741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E6EF2F-97A5-B970-7023-0FAF8BD786F4}"/>
              </a:ext>
            </a:extLst>
          </p:cNvPr>
          <p:cNvCxnSpPr>
            <a:cxnSpLocks/>
          </p:cNvCxnSpPr>
          <p:nvPr/>
        </p:nvCxnSpPr>
        <p:spPr>
          <a:xfrm>
            <a:off x="7072280" y="4122757"/>
            <a:ext cx="484816" cy="64741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0F9FA3-11CA-60C7-48B2-E02CEFBB5793}"/>
              </a:ext>
            </a:extLst>
          </p:cNvPr>
          <p:cNvCxnSpPr>
            <a:cxnSpLocks/>
          </p:cNvCxnSpPr>
          <p:nvPr/>
        </p:nvCxnSpPr>
        <p:spPr>
          <a:xfrm>
            <a:off x="7921731" y="3850719"/>
            <a:ext cx="484816" cy="64741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6D4021D-DE42-D021-C6C7-D7F555DA2304}"/>
              </a:ext>
            </a:extLst>
          </p:cNvPr>
          <p:cNvSpPr txBox="1"/>
          <p:nvPr/>
        </p:nvSpPr>
        <p:spPr>
          <a:xfrm>
            <a:off x="4264264" y="5685865"/>
            <a:ext cx="3050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front ~ 1/8” to make room for 3530 motor, batteries,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CA9EFE-385A-4739-7163-055F501FA060}"/>
              </a:ext>
            </a:extLst>
          </p:cNvPr>
          <p:cNvSpPr txBox="1"/>
          <p:nvPr/>
        </p:nvSpPr>
        <p:spPr>
          <a:xfrm>
            <a:off x="385224" y="4084254"/>
            <a:ext cx="2244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Maybe move front wheels up too, could improve balance/weight </a:t>
            </a:r>
            <a:r>
              <a:rPr lang="en-US" dirty="0" err="1"/>
              <a:t>dist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9AAA07-4F9B-FA3A-8740-CB93438E3052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629512" y="4684418"/>
            <a:ext cx="1467788" cy="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465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B12AC5-6C4A-FF4D-D352-0B5D39851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46" y="520329"/>
            <a:ext cx="8415260" cy="59335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B5D519-703B-B841-2D3C-ED2067FB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Rear dimension increase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3387DF-4F67-7964-2489-58872A0CA1A4}"/>
              </a:ext>
            </a:extLst>
          </p:cNvPr>
          <p:cNvCxnSpPr>
            <a:cxnSpLocks/>
          </p:cNvCxnSpPr>
          <p:nvPr/>
        </p:nvCxnSpPr>
        <p:spPr>
          <a:xfrm>
            <a:off x="4503611" y="5756980"/>
            <a:ext cx="484816" cy="64741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DF18C7-73FF-79E8-BC31-1BA406208E5C}"/>
              </a:ext>
            </a:extLst>
          </p:cNvPr>
          <p:cNvCxnSpPr>
            <a:cxnSpLocks/>
          </p:cNvCxnSpPr>
          <p:nvPr/>
        </p:nvCxnSpPr>
        <p:spPr>
          <a:xfrm>
            <a:off x="5031493" y="5283502"/>
            <a:ext cx="484816" cy="64741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E6EF2F-97A5-B970-7023-0FAF8BD786F4}"/>
              </a:ext>
            </a:extLst>
          </p:cNvPr>
          <p:cNvCxnSpPr>
            <a:cxnSpLocks/>
          </p:cNvCxnSpPr>
          <p:nvPr/>
        </p:nvCxnSpPr>
        <p:spPr>
          <a:xfrm>
            <a:off x="8437617" y="3928603"/>
            <a:ext cx="484816" cy="64741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0F9FA3-11CA-60C7-48B2-E02CEFBB5793}"/>
              </a:ext>
            </a:extLst>
          </p:cNvPr>
          <p:cNvCxnSpPr>
            <a:cxnSpLocks/>
          </p:cNvCxnSpPr>
          <p:nvPr/>
        </p:nvCxnSpPr>
        <p:spPr>
          <a:xfrm>
            <a:off x="8839900" y="3714079"/>
            <a:ext cx="484816" cy="64741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6D4021D-DE42-D021-C6C7-D7F555DA2304}"/>
              </a:ext>
            </a:extLst>
          </p:cNvPr>
          <p:cNvSpPr txBox="1"/>
          <p:nvPr/>
        </p:nvSpPr>
        <p:spPr>
          <a:xfrm>
            <a:off x="9534199" y="3715160"/>
            <a:ext cx="247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rear wall + rear wheels ~1/8” rearward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D825B-EAF3-0E9A-A01D-4C29FB18B4BE}"/>
              </a:ext>
            </a:extLst>
          </p:cNvPr>
          <p:cNvSpPr txBox="1"/>
          <p:nvPr/>
        </p:nvSpPr>
        <p:spPr>
          <a:xfrm>
            <a:off x="271247" y="4831324"/>
            <a:ext cx="247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gained for rear wiring-pass thru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A79CB8-1F9C-D6B9-AC67-531B7157A8BF}"/>
              </a:ext>
            </a:extLst>
          </p:cNvPr>
          <p:cNvCxnSpPr>
            <a:cxnSpLocks/>
          </p:cNvCxnSpPr>
          <p:nvPr/>
        </p:nvCxnSpPr>
        <p:spPr>
          <a:xfrm flipH="1">
            <a:off x="8839900" y="1690688"/>
            <a:ext cx="694299" cy="104624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5CDBDB0-3614-210A-BA30-5C9BE78E2CB6}"/>
              </a:ext>
            </a:extLst>
          </p:cNvPr>
          <p:cNvSpPr txBox="1"/>
          <p:nvPr/>
        </p:nvSpPr>
        <p:spPr>
          <a:xfrm>
            <a:off x="9082308" y="1044357"/>
            <a:ext cx="247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Improves wheel – pulley clearance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587F9E-0BFA-75DF-99BA-0DD30DAD9315}"/>
              </a:ext>
            </a:extLst>
          </p:cNvPr>
          <p:cNvCxnSpPr>
            <a:cxnSpLocks/>
          </p:cNvCxnSpPr>
          <p:nvPr/>
        </p:nvCxnSpPr>
        <p:spPr>
          <a:xfrm flipV="1">
            <a:off x="2014264" y="4831324"/>
            <a:ext cx="2156822" cy="61431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320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8C16-879C-0072-0F96-DDDA732E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Dimension Increase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A2FEE-B8BC-5479-C180-970C961D7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580" y="2112849"/>
            <a:ext cx="6724081" cy="420316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8DCEF-8216-5673-AA91-539F2CBBF197}"/>
              </a:ext>
            </a:extLst>
          </p:cNvPr>
          <p:cNvCxnSpPr>
            <a:cxnSpLocks/>
          </p:cNvCxnSpPr>
          <p:nvPr/>
        </p:nvCxnSpPr>
        <p:spPr>
          <a:xfrm>
            <a:off x="7844506" y="4214429"/>
            <a:ext cx="826952" cy="1734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411082-D59A-47AD-8B22-955F33734179}"/>
              </a:ext>
            </a:extLst>
          </p:cNvPr>
          <p:cNvCxnSpPr>
            <a:cxnSpLocks/>
          </p:cNvCxnSpPr>
          <p:nvPr/>
        </p:nvCxnSpPr>
        <p:spPr>
          <a:xfrm>
            <a:off x="7677786" y="4723322"/>
            <a:ext cx="826952" cy="1734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F4E552-25C6-BEDC-E064-F727AF7F0320}"/>
              </a:ext>
            </a:extLst>
          </p:cNvPr>
          <p:cNvCxnSpPr>
            <a:cxnSpLocks/>
          </p:cNvCxnSpPr>
          <p:nvPr/>
        </p:nvCxnSpPr>
        <p:spPr>
          <a:xfrm>
            <a:off x="7431030" y="5519665"/>
            <a:ext cx="826952" cy="1734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1A1C0D-FC2D-C2E7-7D38-B1BC918F51AD}"/>
              </a:ext>
            </a:extLst>
          </p:cNvPr>
          <p:cNvCxnSpPr>
            <a:cxnSpLocks/>
          </p:cNvCxnSpPr>
          <p:nvPr/>
        </p:nvCxnSpPr>
        <p:spPr>
          <a:xfrm flipH="1" flipV="1">
            <a:off x="662503" y="2049729"/>
            <a:ext cx="1084723" cy="38204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0D6B7F-FF05-AAA6-6C48-3443BE8DB179}"/>
              </a:ext>
            </a:extLst>
          </p:cNvPr>
          <p:cNvCxnSpPr>
            <a:cxnSpLocks/>
          </p:cNvCxnSpPr>
          <p:nvPr/>
        </p:nvCxnSpPr>
        <p:spPr>
          <a:xfrm flipH="1" flipV="1">
            <a:off x="399680" y="2379488"/>
            <a:ext cx="1084723" cy="38204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A32EC9-AE4E-F0F7-8F52-992719D6A933}"/>
              </a:ext>
            </a:extLst>
          </p:cNvPr>
          <p:cNvCxnSpPr>
            <a:cxnSpLocks/>
          </p:cNvCxnSpPr>
          <p:nvPr/>
        </p:nvCxnSpPr>
        <p:spPr>
          <a:xfrm flipH="1" flipV="1">
            <a:off x="202276" y="2913935"/>
            <a:ext cx="1084723" cy="38204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812C79-5424-7918-AADC-5793AEE25EDE}"/>
              </a:ext>
            </a:extLst>
          </p:cNvPr>
          <p:cNvSpPr txBox="1"/>
          <p:nvPr/>
        </p:nvSpPr>
        <p:spPr>
          <a:xfrm>
            <a:off x="8091262" y="1893530"/>
            <a:ext cx="2471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both sides by ~1/8” outwards to make room rhino ESC and other electronics</a:t>
            </a:r>
          </a:p>
        </p:txBody>
      </p:sp>
    </p:spTree>
    <p:extLst>
      <p:ext uri="{BB962C8B-B14F-4D97-AF65-F5344CB8AC3E}">
        <p14:creationId xmlns:p14="http://schemas.microsoft.com/office/powerpoint/2010/main" val="1806638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F9B01-A14D-C2B3-4567-09268331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Rear upright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35270-6431-6D40-8CF6-3D515B28C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85" y="1509971"/>
            <a:ext cx="5377829" cy="521087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DCF675-8495-2B56-D3F6-CA6B5CECAC33}"/>
              </a:ext>
            </a:extLst>
          </p:cNvPr>
          <p:cNvCxnSpPr>
            <a:cxnSpLocks/>
          </p:cNvCxnSpPr>
          <p:nvPr/>
        </p:nvCxnSpPr>
        <p:spPr>
          <a:xfrm>
            <a:off x="2353342" y="4799718"/>
            <a:ext cx="3125914" cy="54380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AC0FD0-A26D-C6D0-B700-49DEC5F57B74}"/>
              </a:ext>
            </a:extLst>
          </p:cNvPr>
          <p:cNvSpPr txBox="1"/>
          <p:nvPr/>
        </p:nvSpPr>
        <p:spPr>
          <a:xfrm>
            <a:off x="408216" y="4050863"/>
            <a:ext cx="24719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rid of this???? Sucks for serviceability, questionable structural integrity</a:t>
            </a:r>
          </a:p>
          <a:p>
            <a:endParaRPr lang="en-US" dirty="0"/>
          </a:p>
          <a:p>
            <a:r>
              <a:rPr lang="en-US" dirty="0"/>
              <a:t>Maybe need to do more brainstorming on a smarter idea for this</a:t>
            </a:r>
          </a:p>
        </p:txBody>
      </p:sp>
    </p:spTree>
    <p:extLst>
      <p:ext uri="{BB962C8B-B14F-4D97-AF65-F5344CB8AC3E}">
        <p14:creationId xmlns:p14="http://schemas.microsoft.com/office/powerpoint/2010/main" val="2144457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4972F-6533-0CDA-9EBC-E7E225D29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Lightweighting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B9EE5-D7AB-0CCE-A4E2-73B03912C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58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5B258-C217-1B92-B76F-0D1A1173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Wep</a:t>
            </a:r>
            <a:r>
              <a:rPr lang="en-US" dirty="0"/>
              <a:t> Motor Mounting 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3C0A1-8153-CD20-6258-B57F5825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574" y="1861541"/>
            <a:ext cx="6832951" cy="453413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6CBB19-5ECE-9600-3007-E1884580319D}"/>
              </a:ext>
            </a:extLst>
          </p:cNvPr>
          <p:cNvCxnSpPr>
            <a:cxnSpLocks/>
          </p:cNvCxnSpPr>
          <p:nvPr/>
        </p:nvCxnSpPr>
        <p:spPr>
          <a:xfrm>
            <a:off x="2970086" y="3707348"/>
            <a:ext cx="3125914" cy="54380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19E3FC-74BF-D850-0ED0-11C94F5650C8}"/>
              </a:ext>
            </a:extLst>
          </p:cNvPr>
          <p:cNvSpPr txBox="1"/>
          <p:nvPr/>
        </p:nvSpPr>
        <p:spPr>
          <a:xfrm>
            <a:off x="445038" y="3327825"/>
            <a:ext cx="24719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this a machined part so we don’t have to deal w the spacers</a:t>
            </a:r>
          </a:p>
          <a:p>
            <a:endParaRPr lang="en-US" dirty="0"/>
          </a:p>
          <a:p>
            <a:r>
              <a:rPr lang="en-US" dirty="0"/>
              <a:t>Cheap alternative: glue the spacers to the plate</a:t>
            </a:r>
          </a:p>
        </p:txBody>
      </p:sp>
    </p:spTree>
    <p:extLst>
      <p:ext uri="{BB962C8B-B14F-4D97-AF65-F5344CB8AC3E}">
        <p14:creationId xmlns:p14="http://schemas.microsoft.com/office/powerpoint/2010/main" val="2336197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33B07-B2B0-FE63-FDC0-99640DBD8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Dado Joint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AF76E-4A1B-A450-2339-E267C03C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953" y="1602462"/>
            <a:ext cx="3602116" cy="3226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BBFE19-5A93-6190-0344-67728158A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15" y="1779689"/>
            <a:ext cx="5721095" cy="3298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D0C715-58AC-8070-0943-5DF1D9E2B330}"/>
              </a:ext>
            </a:extLst>
          </p:cNvPr>
          <p:cNvSpPr txBox="1"/>
          <p:nvPr/>
        </p:nvSpPr>
        <p:spPr>
          <a:xfrm>
            <a:off x="5013479" y="5078311"/>
            <a:ext cx="3050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Better support for upright alignment</a:t>
            </a:r>
          </a:p>
          <a:p>
            <a:r>
              <a:rPr lang="en-US" dirty="0"/>
              <a:t>+ Improved machinability</a:t>
            </a:r>
          </a:p>
        </p:txBody>
      </p:sp>
    </p:spTree>
    <p:extLst>
      <p:ext uri="{BB962C8B-B14F-4D97-AF65-F5344CB8AC3E}">
        <p14:creationId xmlns:p14="http://schemas.microsoft.com/office/powerpoint/2010/main" val="3658139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222A4-2B0F-42D5-D355-696CB33F8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Ear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147DA-D618-DC34-ABF0-A4C100FA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018" y="1590064"/>
            <a:ext cx="4065585" cy="3379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C3E39D-A6CA-6D33-EDF6-AD438F9B9E07}"/>
              </a:ext>
            </a:extLst>
          </p:cNvPr>
          <p:cNvSpPr txBox="1"/>
          <p:nvPr/>
        </p:nvSpPr>
        <p:spPr>
          <a:xfrm>
            <a:off x="3883775" y="5267936"/>
            <a:ext cx="305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Allows 1/8” endmill</a:t>
            </a:r>
          </a:p>
        </p:txBody>
      </p:sp>
    </p:spTree>
    <p:extLst>
      <p:ext uri="{BB962C8B-B14F-4D97-AF65-F5344CB8AC3E}">
        <p14:creationId xmlns:p14="http://schemas.microsoft.com/office/powerpoint/2010/main" val="1546888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CF4B1-C621-312F-7F55-25347811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D10FE-A895-93C3-3F46-9D5FE583D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18" y="635824"/>
            <a:ext cx="10884694" cy="57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30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5F365-A38A-D365-1CA1-0C72501F1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CF Plates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A0F42-C4A7-AE90-0F65-6BD78DC15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" y="1914636"/>
            <a:ext cx="5574429" cy="3130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E22E6-0FD6-A7CD-D9F0-4634FFBD2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716" y="1845605"/>
            <a:ext cx="6265284" cy="3166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F7480B-F301-9D7D-3E17-E521CB933984}"/>
              </a:ext>
            </a:extLst>
          </p:cNvPr>
          <p:cNvSpPr txBox="1"/>
          <p:nvPr/>
        </p:nvSpPr>
        <p:spPr>
          <a:xfrm>
            <a:off x="1097057" y="5167312"/>
            <a:ext cx="3358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AL top/bottom plate mass: 1.71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lb</a:t>
            </a:r>
            <a:endParaRPr lang="en-US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2C5FE-4475-610A-A5B2-BC8148E9EAB0}"/>
              </a:ext>
            </a:extLst>
          </p:cNvPr>
          <p:cNvSpPr txBox="1"/>
          <p:nvPr/>
        </p:nvSpPr>
        <p:spPr>
          <a:xfrm>
            <a:off x="7847578" y="5167312"/>
            <a:ext cx="33583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CF top/bottom plate mass: 0.95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lb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(could get more from cutouts)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6AF81-5DAB-7211-D327-0F6AD5C29067}"/>
              </a:ext>
            </a:extLst>
          </p:cNvPr>
          <p:cNvSpPr txBox="1"/>
          <p:nvPr/>
        </p:nvSpPr>
        <p:spPr>
          <a:xfrm>
            <a:off x="4888647" y="6123543"/>
            <a:ext cx="3358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Net: 0.76lb</a:t>
            </a:r>
          </a:p>
        </p:txBody>
      </p:sp>
    </p:spTree>
    <p:extLst>
      <p:ext uri="{BB962C8B-B14F-4D97-AF65-F5344CB8AC3E}">
        <p14:creationId xmlns:p14="http://schemas.microsoft.com/office/powerpoint/2010/main" val="362620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B1D8-12D8-809C-3EEA-DB6CE8D0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Upright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D0150-7745-E66E-6410-3CCE31CB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578" y="2100261"/>
            <a:ext cx="4235877" cy="283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4AA63-71F1-1377-521E-CD5383A99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7" y="2023663"/>
            <a:ext cx="4694626" cy="2989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40A6E5-408D-2C36-DF0E-6E07360B1548}"/>
              </a:ext>
            </a:extLst>
          </p:cNvPr>
          <p:cNvSpPr txBox="1"/>
          <p:nvPr/>
        </p:nvSpPr>
        <p:spPr>
          <a:xfrm>
            <a:off x="2471737" y="5167312"/>
            <a:ext cx="19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</a:rPr>
              <a:t>0.5 </a:t>
            </a:r>
            <a:r>
              <a:rPr lang="en-US" dirty="0" err="1">
                <a:latin typeface="Calibri" panose="020F0502020204030204" pitchFamily="34" charset="0"/>
              </a:rPr>
              <a:t>lb</a:t>
            </a:r>
            <a:endParaRPr lang="en-US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FDBBB-384A-06A2-071B-E718DA7F18C6}"/>
              </a:ext>
            </a:extLst>
          </p:cNvPr>
          <p:cNvSpPr txBox="1"/>
          <p:nvPr/>
        </p:nvSpPr>
        <p:spPr>
          <a:xfrm>
            <a:off x="8628951" y="5012926"/>
            <a:ext cx="157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</a:rPr>
              <a:t>0.43 </a:t>
            </a:r>
            <a:r>
              <a:rPr lang="en-US" dirty="0" err="1">
                <a:latin typeface="Calibri" panose="020F0502020204030204" pitchFamily="34" charset="0"/>
              </a:rPr>
              <a:t>lb</a:t>
            </a:r>
            <a:endParaRPr lang="en-US" sz="18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910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ABDD1-4D50-62BB-66EC-52B62A016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9AF3C-806D-F147-924B-A9482B068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1312" y="4793456"/>
            <a:ext cx="4662488" cy="7427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1.19lb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D21F3-54A5-789F-2E0C-75BDD20D3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7" y="2790584"/>
            <a:ext cx="5914701" cy="1631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AA1FE-7E2D-1F8A-2887-9004B3B2A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38" y="2790584"/>
            <a:ext cx="6333402" cy="163139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FCE92E-2060-E423-35DF-BFC340749823}"/>
              </a:ext>
            </a:extLst>
          </p:cNvPr>
          <p:cNvSpPr txBox="1">
            <a:spLocks/>
          </p:cNvSpPr>
          <p:nvPr/>
        </p:nvSpPr>
        <p:spPr>
          <a:xfrm>
            <a:off x="838200" y="4524374"/>
            <a:ext cx="4662488" cy="742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1.33lb</a:t>
            </a:r>
          </a:p>
        </p:txBody>
      </p:sp>
    </p:spTree>
    <p:extLst>
      <p:ext uri="{BB962C8B-B14F-4D97-AF65-F5344CB8AC3E}">
        <p14:creationId xmlns:p14="http://schemas.microsoft.com/office/powerpoint/2010/main" val="3443985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C57DB-06A8-E38B-EC9C-5CFA36B8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D547D-FBF4-702F-260E-23124EEF5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90813" cy="660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1.05 </a:t>
            </a:r>
            <a:r>
              <a:rPr lang="en-US" dirty="0" err="1"/>
              <a:t>lb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27226-BD70-3D9B-BD1F-BB9074A09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619" y="1846973"/>
            <a:ext cx="7173207" cy="2235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61313-8DD2-5337-2EB3-7B62C7A6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143" y="3893242"/>
            <a:ext cx="5762625" cy="2220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B14776-3738-FABA-E275-EFAC791C16B7}"/>
              </a:ext>
            </a:extLst>
          </p:cNvPr>
          <p:cNvSpPr txBox="1"/>
          <p:nvPr/>
        </p:nvSpPr>
        <p:spPr>
          <a:xfrm>
            <a:off x="1256616" y="4819063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.79 </a:t>
            </a:r>
            <a:r>
              <a:rPr lang="en-US" dirty="0" err="1"/>
              <a:t>lb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0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FF6C-ED0E-D343-0AF8-665CA92F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Chassis Net Weight savings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1BFBD-034C-7B32-F1E4-D4E9C0C82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64" y="2280244"/>
            <a:ext cx="7791834" cy="40938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41DDC-DCDF-6D8B-9D46-19614C997439}"/>
              </a:ext>
            </a:extLst>
          </p:cNvPr>
          <p:cNvSpPr txBox="1"/>
          <p:nvPr/>
        </p:nvSpPr>
        <p:spPr>
          <a:xfrm>
            <a:off x="1589460" y="1834937"/>
            <a:ext cx="450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8.2lb -&gt; 6.98 </a:t>
            </a:r>
            <a:r>
              <a:rPr lang="en-US" dirty="0" err="1"/>
              <a:t>lb</a:t>
            </a:r>
            <a:r>
              <a:rPr lang="en-US" dirty="0"/>
              <a:t> = 1.22lb saved</a:t>
            </a:r>
          </a:p>
        </p:txBody>
      </p:sp>
    </p:spTree>
    <p:extLst>
      <p:ext uri="{BB962C8B-B14F-4D97-AF65-F5344CB8AC3E}">
        <p14:creationId xmlns:p14="http://schemas.microsoft.com/office/powerpoint/2010/main" val="1199874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ECB33-00C4-E8D1-02E8-D1356CC7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Armor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E4EB4-BC0A-2915-8C27-A2192E3CE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1192821"/>
            <a:ext cx="6972300" cy="255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4BC099-018F-B467-BEFD-DDAEB6BA90CD}"/>
              </a:ext>
            </a:extLst>
          </p:cNvPr>
          <p:cNvSpPr txBox="1"/>
          <p:nvPr/>
        </p:nvSpPr>
        <p:spPr>
          <a:xfrm>
            <a:off x="3286125" y="4093369"/>
            <a:ext cx="5386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AR500: </a:t>
            </a:r>
            <a:r>
              <a:rPr lang="en-US" dirty="0"/>
              <a:t>2.81lb</a:t>
            </a:r>
          </a:p>
          <a:p>
            <a:endParaRPr lang="en-US" dirty="0"/>
          </a:p>
          <a:p>
            <a:r>
              <a:rPr lang="en-US" b="1" dirty="0"/>
              <a:t>Ti Grade 5: </a:t>
            </a:r>
            <a:r>
              <a:rPr lang="en-US" dirty="0"/>
              <a:t>1.67lb</a:t>
            </a:r>
          </a:p>
          <a:p>
            <a:endParaRPr lang="en-US" dirty="0"/>
          </a:p>
          <a:p>
            <a:r>
              <a:rPr lang="en-US" dirty="0"/>
              <a:t>Note: Can we run w/out wedge when we decide to run top armor to make weight?</a:t>
            </a:r>
          </a:p>
        </p:txBody>
      </p:sp>
    </p:spTree>
    <p:extLst>
      <p:ext uri="{BB962C8B-B14F-4D97-AF65-F5344CB8AC3E}">
        <p14:creationId xmlns:p14="http://schemas.microsoft.com/office/powerpoint/2010/main" val="201879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349</Words>
  <Application>Microsoft Office PowerPoint</Application>
  <PresentationFormat>Widescreen</PresentationFormat>
  <Paragraphs>82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Office Theme</vt:lpstr>
      <vt:lpstr>Colossal Avian Changes</vt:lpstr>
      <vt:lpstr>Lightweighting</vt:lpstr>
      <vt:lpstr>PowerPoint Presentation</vt:lpstr>
      <vt:lpstr>CF Plates</vt:lpstr>
      <vt:lpstr>Upright</vt:lpstr>
      <vt:lpstr>Front Plate</vt:lpstr>
      <vt:lpstr>PowerPoint Presentation</vt:lpstr>
      <vt:lpstr>Chassis Net Weight savings</vt:lpstr>
      <vt:lpstr>Top Armor</vt:lpstr>
      <vt:lpstr>Motor Selection</vt:lpstr>
      <vt:lpstr>Stats</vt:lpstr>
      <vt:lpstr>Package (Baseline)</vt:lpstr>
      <vt:lpstr>Package (BA3520)</vt:lpstr>
      <vt:lpstr>Package (TP 3630)</vt:lpstr>
      <vt:lpstr>Chassis Design Changes</vt:lpstr>
      <vt:lpstr>Front dimension increase</vt:lpstr>
      <vt:lpstr>Rear dimension increase</vt:lpstr>
      <vt:lpstr>Side Dimension Increase</vt:lpstr>
      <vt:lpstr>Remove Rear upright structure</vt:lpstr>
      <vt:lpstr>Wep Motor Mounting Plate</vt:lpstr>
      <vt:lpstr>Dado Joint</vt:lpstr>
      <vt:lpstr>Mouse Ear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Zhang, Matthew Junyi</dc:creator>
  <cp:lastModifiedBy>Zhang, Matthew Junyi</cp:lastModifiedBy>
  <cp:revision>1</cp:revision>
  <dcterms:created xsi:type="dcterms:W3CDTF">2024-08-10T05:53:57Z</dcterms:created>
  <dcterms:modified xsi:type="dcterms:W3CDTF">2024-08-28T07:50:32Z</dcterms:modified>
</cp:coreProperties>
</file>